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18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2BE81-9A60-45CE-BA2D-0D98555BA53B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5DE1C-6A99-4110-980D-3E5CA1ADB4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2BE81-9A60-45CE-BA2D-0D98555BA53B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5DE1C-6A99-4110-980D-3E5CA1ADB4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2BE81-9A60-45CE-BA2D-0D98555BA53B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5DE1C-6A99-4110-980D-3E5CA1ADB4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2BE81-9A60-45CE-BA2D-0D98555BA53B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5DE1C-6A99-4110-980D-3E5CA1ADB4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2BE81-9A60-45CE-BA2D-0D98555BA53B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5DE1C-6A99-4110-980D-3E5CA1ADB4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2BE81-9A60-45CE-BA2D-0D98555BA53B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5DE1C-6A99-4110-980D-3E5CA1ADB4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2BE81-9A60-45CE-BA2D-0D98555BA53B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5DE1C-6A99-4110-980D-3E5CA1ADB4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2BE81-9A60-45CE-BA2D-0D98555BA53B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5DE1C-6A99-4110-980D-3E5CA1ADB4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2BE81-9A60-45CE-BA2D-0D98555BA53B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5DE1C-6A99-4110-980D-3E5CA1ADB4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2BE81-9A60-45CE-BA2D-0D98555BA53B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5DE1C-6A99-4110-980D-3E5CA1ADB4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2BE81-9A60-45CE-BA2D-0D98555BA53B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5DE1C-6A99-4110-980D-3E5CA1ADB4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E2BE81-9A60-45CE-BA2D-0D98555BA53B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05DE1C-6A99-4110-980D-3E5CA1ADB43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Frank Back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Century Gothic" pitchFamily="34" charset="0"/>
              </a:rPr>
              <a:t>ND-BC410C</a:t>
            </a:r>
            <a:endParaRPr lang="en-US" dirty="0">
              <a:latin typeface="Century Gothic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Century Gothic" pitchFamily="34" charset="0"/>
              </a:rPr>
              <a:t>Universal Back-Up Camera</a:t>
            </a:r>
            <a:endParaRPr lang="en-US" dirty="0">
              <a:solidFill>
                <a:schemeClr val="tx1"/>
              </a:solidFill>
              <a:latin typeface="Century Gothic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rank Back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entury Gothic" pitchFamily="34" charset="0"/>
              </a:rPr>
              <a:t>Specifications</a:t>
            </a:r>
            <a:endParaRPr lang="en-US" dirty="0"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47664" y="1628800"/>
            <a:ext cx="6408712" cy="4525963"/>
          </a:xfrm>
        </p:spPr>
        <p:txBody>
          <a:bodyPr>
            <a:normAutofit/>
          </a:bodyPr>
          <a:lstStyle/>
          <a:p>
            <a:r>
              <a:rPr lang="en-US" sz="1400" dirty="0" smtClean="0">
                <a:latin typeface="Century Gothic" pitchFamily="34" charset="0"/>
              </a:rPr>
              <a:t>Image Device:		¼" CMOS </a:t>
            </a:r>
          </a:p>
          <a:p>
            <a:r>
              <a:rPr lang="en-US" sz="1400" dirty="0" smtClean="0">
                <a:latin typeface="Century Gothic" pitchFamily="34" charset="0"/>
              </a:rPr>
              <a:t>Resolution:		640H * 480V (300,000-pixel) </a:t>
            </a:r>
          </a:p>
          <a:p>
            <a:r>
              <a:rPr lang="en-US" sz="1400" dirty="0" smtClean="0">
                <a:latin typeface="Century Gothic" pitchFamily="34" charset="0"/>
              </a:rPr>
              <a:t>Signal Format:		Composite Video NTSC </a:t>
            </a:r>
          </a:p>
          <a:p>
            <a:r>
              <a:rPr lang="en-US" sz="1400" dirty="0" smtClean="0">
                <a:latin typeface="Century Gothic" pitchFamily="34" charset="0"/>
              </a:rPr>
              <a:t>Video Out:		1.0Vp-p 75</a:t>
            </a:r>
            <a:r>
              <a:rPr lang="el-GR" sz="1400" dirty="0" smtClean="0">
                <a:latin typeface="Century Gothic" pitchFamily="34" charset="0"/>
              </a:rPr>
              <a:t>Ω </a:t>
            </a:r>
          </a:p>
          <a:p>
            <a:r>
              <a:rPr lang="en-US" sz="1400" dirty="0" smtClean="0">
                <a:latin typeface="Century Gothic" pitchFamily="34" charset="0"/>
              </a:rPr>
              <a:t>Min Illumination:		1 </a:t>
            </a:r>
            <a:r>
              <a:rPr lang="en-US" sz="1400" dirty="0" err="1" smtClean="0">
                <a:latin typeface="Century Gothic" pitchFamily="34" charset="0"/>
              </a:rPr>
              <a:t>Lux</a:t>
            </a:r>
            <a:r>
              <a:rPr lang="en-US" sz="1400" dirty="0" smtClean="0">
                <a:latin typeface="Century Gothic" pitchFamily="34" charset="0"/>
              </a:rPr>
              <a:t> Under </a:t>
            </a:r>
          </a:p>
          <a:p>
            <a:r>
              <a:rPr lang="en-US" sz="1400" dirty="0" smtClean="0">
                <a:latin typeface="Century Gothic" pitchFamily="34" charset="0"/>
              </a:rPr>
              <a:t>Dynamic Range:		70db </a:t>
            </a:r>
          </a:p>
          <a:p>
            <a:r>
              <a:rPr lang="en-US" sz="1400" dirty="0" smtClean="0">
                <a:latin typeface="Century Gothic" pitchFamily="34" charset="0"/>
              </a:rPr>
              <a:t>S/N Ratio:		39db</a:t>
            </a:r>
          </a:p>
          <a:p>
            <a:r>
              <a:rPr lang="en-US" sz="1400" dirty="0" smtClean="0">
                <a:latin typeface="Century Gothic" pitchFamily="34" charset="0"/>
              </a:rPr>
              <a:t>View Angle:		Diagonal 159˚ ( H 120˚ , V 88˚ ) </a:t>
            </a:r>
          </a:p>
          <a:p>
            <a:r>
              <a:rPr lang="en-US" sz="1400" dirty="0" smtClean="0">
                <a:latin typeface="Century Gothic" pitchFamily="34" charset="0"/>
              </a:rPr>
              <a:t>Operating Voltage:	DC12V (7V~16V) </a:t>
            </a:r>
          </a:p>
          <a:p>
            <a:r>
              <a:rPr lang="en-US" sz="1400" dirty="0" smtClean="0">
                <a:latin typeface="Century Gothic" pitchFamily="34" charset="0"/>
              </a:rPr>
              <a:t>Power Consumption:	MAX 120mA </a:t>
            </a:r>
          </a:p>
          <a:p>
            <a:r>
              <a:rPr lang="en-US" sz="1400" dirty="0" smtClean="0">
                <a:latin typeface="Century Gothic" pitchFamily="34" charset="0"/>
              </a:rPr>
              <a:t>Operating Temp:		-40℃ ~ 80℃ </a:t>
            </a:r>
          </a:p>
          <a:p>
            <a:r>
              <a:rPr lang="en-US" sz="1400" dirty="0" smtClean="0">
                <a:latin typeface="Century Gothic" pitchFamily="34" charset="0"/>
              </a:rPr>
              <a:t>Outward Material:	Zinc </a:t>
            </a:r>
          </a:p>
          <a:p>
            <a:r>
              <a:rPr lang="en-US" sz="1400" dirty="0" smtClean="0">
                <a:latin typeface="Century Gothic" pitchFamily="34" charset="0"/>
              </a:rPr>
              <a:t>Waterproof Standard:	IP67 </a:t>
            </a:r>
          </a:p>
          <a:p>
            <a:r>
              <a:rPr lang="en-US" sz="1400" dirty="0" smtClean="0">
                <a:latin typeface="Century Gothic" pitchFamily="34" charset="0"/>
              </a:rPr>
              <a:t>Dimensions(mm):		W38 x D33 x H18 </a:t>
            </a:r>
          </a:p>
          <a:p>
            <a:endParaRPr lang="en-US" dirty="0">
              <a:latin typeface="Century Gothic" pitchFamily="34" charset="0"/>
            </a:endParaRPr>
          </a:p>
        </p:txBody>
      </p:sp>
      <p:pic>
        <p:nvPicPr>
          <p:cNvPr id="5" name="Picture 4" descr="PIO 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6381328"/>
            <a:ext cx="2013744" cy="293177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rank Back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entury Gothic" pitchFamily="34" charset="0"/>
              </a:rPr>
              <a:t>Key Features</a:t>
            </a:r>
            <a:endParaRPr lang="en-US" dirty="0"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000" dirty="0" smtClean="0">
                <a:latin typeface="Century Gothic" pitchFamily="34" charset="0"/>
              </a:rPr>
              <a:t>Up/Down Flip: Reversible image function allows customers to choose the mounting style: horizontal (rear garnish) or vertical (license plate)</a:t>
            </a:r>
          </a:p>
          <a:p>
            <a:pPr>
              <a:buNone/>
            </a:pPr>
            <a:endParaRPr lang="en-US" sz="2000" dirty="0" smtClean="0">
              <a:latin typeface="Century Gothic" pitchFamily="34" charset="0"/>
            </a:endParaRPr>
          </a:p>
          <a:p>
            <a:r>
              <a:rPr lang="en-US" sz="2000" dirty="0" smtClean="0">
                <a:latin typeface="Century Gothic" pitchFamily="34" charset="0"/>
              </a:rPr>
              <a:t>300,000 pixel compact color camera</a:t>
            </a:r>
          </a:p>
          <a:p>
            <a:endParaRPr lang="en-US" sz="2000" dirty="0" smtClean="0">
              <a:latin typeface="Century Gothic" pitchFamily="34" charset="0"/>
            </a:endParaRPr>
          </a:p>
          <a:p>
            <a:r>
              <a:rPr lang="en-US" sz="2000" dirty="0" smtClean="0">
                <a:latin typeface="Century Gothic" pitchFamily="34" charset="0"/>
              </a:rPr>
              <a:t>Up/down - wide angle(D150, H120, V89) and low distortion lens applied</a:t>
            </a:r>
          </a:p>
          <a:p>
            <a:endParaRPr lang="en-US" sz="2000" dirty="0" smtClean="0">
              <a:latin typeface="Century Gothic" pitchFamily="34" charset="0"/>
            </a:endParaRPr>
          </a:p>
          <a:p>
            <a:r>
              <a:rPr lang="en-US" sz="2000" dirty="0" smtClean="0">
                <a:latin typeface="Century Gothic" pitchFamily="34" charset="0"/>
              </a:rPr>
              <a:t>Excellent low-light performance</a:t>
            </a:r>
          </a:p>
          <a:p>
            <a:endParaRPr lang="en-US" sz="2000" dirty="0" smtClean="0">
              <a:latin typeface="Century Gothic" pitchFamily="34" charset="0"/>
            </a:endParaRPr>
          </a:p>
          <a:p>
            <a:r>
              <a:rPr lang="en-US" sz="2000" dirty="0" smtClean="0">
                <a:latin typeface="Century Gothic" pitchFamily="34" charset="0"/>
              </a:rPr>
              <a:t> Waterproof and dustproof</a:t>
            </a:r>
          </a:p>
          <a:p>
            <a:endParaRPr lang="en-US" sz="2000" dirty="0">
              <a:latin typeface="Century Gothic" pitchFamily="34" charset="0"/>
            </a:endParaRPr>
          </a:p>
          <a:p>
            <a:r>
              <a:rPr lang="en-US" sz="2000" dirty="0" smtClean="0">
                <a:latin typeface="Century Gothic" pitchFamily="34" charset="0"/>
              </a:rPr>
              <a:t>1 year direct replacement warranty</a:t>
            </a:r>
          </a:p>
          <a:p>
            <a:endParaRPr lang="en-US" sz="2000" dirty="0">
              <a:latin typeface="Century Gothic" pitchFamily="34" charset="0"/>
            </a:endParaRPr>
          </a:p>
        </p:txBody>
      </p:sp>
      <p:pic>
        <p:nvPicPr>
          <p:cNvPr id="5" name="Picture 4" descr="PIO 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6381328"/>
            <a:ext cx="2013744" cy="293177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rank Back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26" name="Picture 2" descr="http://viewland.co.kr/eng/B/files/3_f4_920.jpg"/>
          <p:cNvPicPr>
            <a:picLocks noChangeAspect="1" noChangeArrowheads="1"/>
          </p:cNvPicPr>
          <p:nvPr/>
        </p:nvPicPr>
        <p:blipFill>
          <a:blip r:embed="rId3" cstate="print"/>
          <a:srcRect r="5921"/>
          <a:stretch>
            <a:fillRect/>
          </a:stretch>
        </p:blipFill>
        <p:spPr bwMode="auto">
          <a:xfrm>
            <a:off x="323528" y="332656"/>
            <a:ext cx="4032448" cy="3209926"/>
          </a:xfrm>
          <a:prstGeom prst="rect">
            <a:avLst/>
          </a:prstGeom>
          <a:noFill/>
        </p:spPr>
      </p:pic>
      <p:pic>
        <p:nvPicPr>
          <p:cNvPr id="1028" name="Picture 4" descr="http://viewland.co.kr/eng/B/files/3_f2_992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439" b="11167"/>
          <a:stretch>
            <a:fillRect/>
          </a:stretch>
        </p:blipFill>
        <p:spPr bwMode="auto">
          <a:xfrm>
            <a:off x="4211960" y="2492896"/>
            <a:ext cx="4286250" cy="3312368"/>
          </a:xfrm>
          <a:prstGeom prst="rect">
            <a:avLst/>
          </a:prstGeom>
          <a:noFill/>
        </p:spPr>
      </p:pic>
      <p:pic>
        <p:nvPicPr>
          <p:cNvPr id="5" name="Picture 4" descr="PIO LOGO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9512" y="6381328"/>
            <a:ext cx="2013744" cy="293177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rank Back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3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itchFamily="34" charset="0"/>
                <a:ea typeface="+mj-ea"/>
                <a:cs typeface="+mj-cs"/>
              </a:rPr>
              <a:t>Installation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itchFamily="34" charset="0"/>
                <a:ea typeface="+mj-ea"/>
                <a:cs typeface="+mj-cs"/>
              </a:rPr>
              <a:t> Diagram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 pitchFamily="34" charset="0"/>
              <a:ea typeface="+mj-ea"/>
              <a:cs typeface="+mj-cs"/>
            </a:endParaRPr>
          </a:p>
        </p:txBody>
      </p:sp>
      <p:pic>
        <p:nvPicPr>
          <p:cNvPr id="5" name="Picture 4" descr="Dia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1412776"/>
            <a:ext cx="8667750" cy="4629150"/>
          </a:xfrm>
          <a:prstGeom prst="rect">
            <a:avLst/>
          </a:prstGeom>
        </p:spPr>
      </p:pic>
      <p:pic>
        <p:nvPicPr>
          <p:cNvPr id="6" name="Picture 5" descr="PIO 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2" y="6381328"/>
            <a:ext cx="2013744" cy="293177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Frank Back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itchFamily="34" charset="0"/>
                <a:ea typeface="+mj-ea"/>
                <a:cs typeface="+mj-cs"/>
              </a:rPr>
              <a:t>Installation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itchFamily="34" charset="0"/>
                <a:ea typeface="+mj-ea"/>
                <a:cs typeface="+mj-cs"/>
              </a:rPr>
              <a:t> Flexibility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 pitchFamily="34" charset="0"/>
              <a:ea typeface="+mj-ea"/>
              <a:cs typeface="+mj-cs"/>
            </a:endParaRPr>
          </a:p>
        </p:txBody>
      </p:sp>
      <p:pic>
        <p:nvPicPr>
          <p:cNvPr id="6" name="Picture 5" descr="Dia 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0012" y="1619250"/>
            <a:ext cx="8943975" cy="3619500"/>
          </a:xfrm>
          <a:prstGeom prst="rect">
            <a:avLst/>
          </a:prstGeom>
        </p:spPr>
      </p:pic>
      <p:pic>
        <p:nvPicPr>
          <p:cNvPr id="7" name="Picture 6" descr="PIO 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2" y="6381328"/>
            <a:ext cx="2013744" cy="293177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rank Back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itchFamily="34" charset="0"/>
                <a:ea typeface="+mj-ea"/>
                <a:cs typeface="+mj-cs"/>
              </a:rPr>
              <a:t>Pricing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547664" y="1628800"/>
            <a:ext cx="6131024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itchFamily="34" charset="0"/>
              </a:rPr>
              <a:t>Dealer Cost: $85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sz="3200" dirty="0">
              <a:latin typeface="Century Gothic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itchFamily="34" charset="0"/>
              </a:rPr>
              <a:t>MSRP: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itchFamily="34" charset="0"/>
              </a:rPr>
              <a:t> $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itchFamily="34" charset="0"/>
              </a:rPr>
              <a:t>199.99</a:t>
            </a:r>
            <a:endParaRPr kumimoji="0" lang="en-US" sz="32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sz="3200" baseline="0" dirty="0">
              <a:latin typeface="Century Gothic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itchFamily="34" charset="0"/>
              </a:rPr>
              <a:t>One year replacement warranty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 pitchFamily="34" charset="0"/>
            </a:endParaRPr>
          </a:p>
        </p:txBody>
      </p:sp>
      <p:pic>
        <p:nvPicPr>
          <p:cNvPr id="5" name="Picture 4" descr="PIO 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6381328"/>
            <a:ext cx="2013744" cy="29317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84</Words>
  <Application>Microsoft Office PowerPoint</Application>
  <PresentationFormat>On-screen Show (4:3)</PresentationFormat>
  <Paragraphs>37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ND-BC410C</vt:lpstr>
      <vt:lpstr>Specifications</vt:lpstr>
      <vt:lpstr>Key Features</vt:lpstr>
      <vt:lpstr>Slide 4</vt:lpstr>
      <vt:lpstr>Slide 5</vt:lpstr>
      <vt:lpstr>Slide 6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fdangelo</dc:creator>
  <cp:lastModifiedBy>fdangelo</cp:lastModifiedBy>
  <cp:revision>9</cp:revision>
  <dcterms:created xsi:type="dcterms:W3CDTF">2012-03-06T16:58:04Z</dcterms:created>
  <dcterms:modified xsi:type="dcterms:W3CDTF">2012-03-07T17:45:24Z</dcterms:modified>
</cp:coreProperties>
</file>